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623" r:id="rId2"/>
    <p:sldId id="862" r:id="rId3"/>
    <p:sldId id="865" r:id="rId4"/>
    <p:sldId id="878" r:id="rId5"/>
    <p:sldId id="879" r:id="rId6"/>
    <p:sldId id="899" r:id="rId7"/>
    <p:sldId id="900" r:id="rId8"/>
    <p:sldId id="880" r:id="rId9"/>
    <p:sldId id="881" r:id="rId10"/>
    <p:sldId id="909" r:id="rId11"/>
    <p:sldId id="877" r:id="rId12"/>
    <p:sldId id="863" r:id="rId13"/>
    <p:sldId id="907" r:id="rId14"/>
    <p:sldId id="908" r:id="rId15"/>
    <p:sldId id="903" r:id="rId16"/>
    <p:sldId id="894" r:id="rId17"/>
    <p:sldId id="901" r:id="rId18"/>
    <p:sldId id="905" r:id="rId19"/>
    <p:sldId id="914" r:id="rId20"/>
    <p:sldId id="906" r:id="rId21"/>
    <p:sldId id="898" r:id="rId22"/>
    <p:sldId id="913" r:id="rId23"/>
    <p:sldId id="853" r:id="rId24"/>
  </p:sldIdLst>
  <p:sldSz cx="12192000" cy="6858000"/>
  <p:notesSz cx="6797675" cy="9926638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iano Oliva Patricio" initials="LOP" lastIdx="31" clrIdx="0">
    <p:extLst/>
  </p:cmAuthor>
  <p:cmAuthor id="2" name="Narlon Gutierre Nogueira - MPS" initials="NGN-M" lastIdx="7" clrIdx="1">
    <p:extLst/>
  </p:cmAuthor>
  <p:cmAuthor id="3" name="Emanuel  de Araujo Dantas - MPS" initials="EdAD-M" lastIdx="20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6A9B"/>
    <a:srgbClr val="1D7125"/>
    <a:srgbClr val="4D71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Estilo Escuro 1 - Ênfas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com Tema 1 - Ênfas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2DE63D5-997A-4646-A377-4702673A728D}" styleName="Estilo Claro 2 - Ênfase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DA37D80-6434-44D0-A028-1B22A696006F}" styleName="Estilo Claro 3 - Ênfas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94660"/>
  </p:normalViewPr>
  <p:slideViewPr>
    <p:cSldViewPr>
      <p:cViewPr varScale="1">
        <p:scale>
          <a:sx n="83" d="100"/>
          <a:sy n="83" d="100"/>
        </p:scale>
        <p:origin x="-300" y="-9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32658"/>
    </p:cViewPr>
  </p:sorterViewPr>
  <p:notesViewPr>
    <p:cSldViewPr>
      <p:cViewPr varScale="1">
        <p:scale>
          <a:sx n="50" d="100"/>
          <a:sy n="50" d="100"/>
        </p:scale>
        <p:origin x="2880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velina.neta\Desktop\C&#243;pia%20de%20Indicadores_harmonizados_PNAD_1992_2015_Trabalho_e_Rendimento_15_anos_ou_mais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'Trabalho 6'!$B$125</c:f>
              <c:strCache>
                <c:ptCount val="1"/>
                <c:pt idx="0">
                  <c:v>Hombres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 w="25400">
              <a:noFill/>
            </a:ln>
          </c:spPr>
          <c:invertIfNegative val="0"/>
          <c:cat>
            <c:strRef>
              <c:f>'Trabalho 6'!$A$126:$A$132</c:f>
              <c:strCache>
                <c:ptCount val="7"/>
                <c:pt idx="0">
                  <c:v>Empleado</c:v>
                </c:pt>
                <c:pt idx="1">
                  <c:v>Trabajador doméstico</c:v>
                </c:pt>
                <c:pt idx="2">
                  <c:v>Cuenta propia</c:v>
                </c:pt>
                <c:pt idx="3">
                  <c:v>Empleador</c:v>
                </c:pt>
                <c:pt idx="4">
                  <c:v>No remunerado</c:v>
                </c:pt>
                <c:pt idx="5">
                  <c:v>Trabajador en la producción. para el propio consumo</c:v>
                </c:pt>
                <c:pt idx="6">
                  <c:v>Trabajador en la construcción para su propio uso</c:v>
                </c:pt>
              </c:strCache>
            </c:strRef>
          </c:cat>
          <c:val>
            <c:numRef>
              <c:f>'Trabalho 6'!$B$126:$B$132</c:f>
              <c:numCache>
                <c:formatCode>##0.0;\-\ ##0.0;"-"</c:formatCode>
                <c:ptCount val="7"/>
                <c:pt idx="0">
                  <c:v>63.5</c:v>
                </c:pt>
                <c:pt idx="1">
                  <c:v>0.9</c:v>
                </c:pt>
                <c:pt idx="2">
                  <c:v>26.6</c:v>
                </c:pt>
                <c:pt idx="3">
                  <c:v>4.8</c:v>
                </c:pt>
                <c:pt idx="4">
                  <c:v>1.2</c:v>
                </c:pt>
                <c:pt idx="5">
                  <c:v>2.7</c:v>
                </c:pt>
                <c:pt idx="6">
                  <c:v>0.2</c:v>
                </c:pt>
              </c:numCache>
            </c:numRef>
          </c:val>
        </c:ser>
        <c:ser>
          <c:idx val="1"/>
          <c:order val="1"/>
          <c:tx>
            <c:strRef>
              <c:f>'Trabalho 6'!$C$125</c:f>
              <c:strCache>
                <c:ptCount val="1"/>
                <c:pt idx="0">
                  <c:v>Mujeres</c:v>
                </c:pt>
              </c:strCache>
            </c:strRef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cat>
            <c:strRef>
              <c:f>'Trabalho 6'!$A$126:$A$132</c:f>
              <c:strCache>
                <c:ptCount val="7"/>
                <c:pt idx="0">
                  <c:v>Empleado</c:v>
                </c:pt>
                <c:pt idx="1">
                  <c:v>Trabajador doméstico</c:v>
                </c:pt>
                <c:pt idx="2">
                  <c:v>Cuenta propia</c:v>
                </c:pt>
                <c:pt idx="3">
                  <c:v>Empleador</c:v>
                </c:pt>
                <c:pt idx="4">
                  <c:v>No remunerado</c:v>
                </c:pt>
                <c:pt idx="5">
                  <c:v>Trabajador en la producción. para el propio consumo</c:v>
                </c:pt>
                <c:pt idx="6">
                  <c:v>Trabajador en la construcción para su propio uso</c:v>
                </c:pt>
              </c:strCache>
            </c:strRef>
          </c:cat>
          <c:val>
            <c:numRef>
              <c:f>'Trabalho 6'!$C$126:$C$132</c:f>
              <c:numCache>
                <c:formatCode>##0.0</c:formatCode>
                <c:ptCount val="7"/>
                <c:pt idx="0">
                  <c:v>58.1</c:v>
                </c:pt>
                <c:pt idx="1">
                  <c:v>14.3</c:v>
                </c:pt>
                <c:pt idx="2">
                  <c:v>17.3</c:v>
                </c:pt>
                <c:pt idx="3">
                  <c:v>2.4</c:v>
                </c:pt>
                <c:pt idx="4">
                  <c:v>3</c:v>
                </c:pt>
                <c:pt idx="5">
                  <c:v>4.7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0121984"/>
        <c:axId val="30123520"/>
      </c:barChart>
      <c:catAx>
        <c:axId val="30121984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pt-BR"/>
          </a:p>
        </c:txPr>
        <c:crossAx val="30123520"/>
        <c:crosses val="autoZero"/>
        <c:auto val="1"/>
        <c:lblAlgn val="ctr"/>
        <c:lblOffset val="100"/>
        <c:noMultiLvlLbl val="0"/>
      </c:catAx>
      <c:valAx>
        <c:axId val="30123520"/>
        <c:scaling>
          <c:orientation val="minMax"/>
        </c:scaling>
        <c:delete val="0"/>
        <c:axPos val="r"/>
        <c:numFmt formatCode="0%" sourceLinked="1"/>
        <c:majorTickMark val="none"/>
        <c:minorTickMark val="none"/>
        <c:tickLblPos val="nextTo"/>
        <c:spPr>
          <a:ln w="9525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pt-BR"/>
          </a:p>
        </c:txPr>
        <c:crossAx val="30121984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/>
      <c:overlay val="0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Arial Narrow" panose="020B0606020202030204" pitchFamily="34" charset="0"/>
        </a:defRPr>
      </a:pPr>
      <a:endParaRPr lang="pt-BR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A6664FA-AF0A-45FC-885B-04D190D07035}" type="datetimeFigureOut">
              <a:rPr lang="pt-BR"/>
              <a:pPr>
                <a:defRPr/>
              </a:pPr>
              <a:t>04/12/2017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49688" y="9428164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19D6BEB-7759-4620-8051-FFBB4FBC8FC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8347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D5D9A08-F3FE-4BB6-B799-04081211DB6F}" type="datetimeFigureOut">
              <a:rPr lang="pt-BR"/>
              <a:pPr>
                <a:defRPr/>
              </a:pPr>
              <a:t>04/12/2017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51" y="4714875"/>
            <a:ext cx="5438775" cy="4467225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688" y="9428164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DE36A22-266B-48E5-8FAA-DE3C89EB1A2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68012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9" name="Espaço Reservado para Anotações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1724388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044A5-6C76-4FD2-B8A0-CE78AF10FE05}" type="datetime1">
              <a:rPr lang="pt-BR" smtClean="0"/>
              <a:t>04/12/2017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F0FF9B3-D56C-44EA-B509-0E6494DD74A2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E77B7-A5AA-48A5-BFAA-CD9B9FAAA886}" type="datetime1">
              <a:rPr lang="pt-BR" smtClean="0"/>
              <a:t>04/12/2017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6D514-F7AC-4889-8AA3-848A2AF54A7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6110A-4989-4658-9EFD-53FE17CC4021}" type="datetime1">
              <a:rPr lang="pt-BR" smtClean="0"/>
              <a:t>04/12/2017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79A86-2F7A-4BB9-8D81-4BA1547B1CA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2026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908720"/>
            <a:ext cx="109728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9600" y="2113558"/>
            <a:ext cx="10972800" cy="4425355"/>
          </a:xfrm>
        </p:spPr>
        <p:txBody>
          <a:bodyPr/>
          <a:lstStyle/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3F5D1-E7D9-45F3-9CC4-83FB38064A27}" type="datetime1">
              <a:rPr lang="pt-BR" smtClean="0"/>
              <a:t>04/12/2017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E693352-1BC1-43AD-A09D-B6B3238F1E03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C2FA4-BFDB-45B6-AC6E-984D42B387DD}" type="datetime1">
              <a:rPr lang="pt-BR" smtClean="0"/>
              <a:t>04/12/2017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99D0BF4-F8BA-4378-9858-1839851994F5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 userDrawn="1"/>
        </p:nvSpPr>
        <p:spPr>
          <a:xfrm>
            <a:off x="11106224" y="6356350"/>
            <a:ext cx="384043" cy="501650"/>
          </a:xfrm>
          <a:prstGeom prst="rect">
            <a:avLst/>
          </a:prstGeom>
          <a:solidFill>
            <a:srgbClr val="92D05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1235E-460B-40CF-8D91-F8941F84FB3F}" type="datetime1">
              <a:rPr lang="pt-BR" smtClean="0"/>
              <a:t>04/12/2017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1BA1377-5094-45CA-8EB6-2EAF14527267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15ED7-C786-409E-87DF-F7044B2F337E}" type="datetime1">
              <a:rPr lang="pt-BR" smtClean="0"/>
              <a:t>04/12/2017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6AFE867-88E9-45CD-A8F2-8C5A1C5C18D2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908BB-9BF4-4904-A653-B42AA9F082DA}" type="datetime1">
              <a:rPr lang="pt-BR" smtClean="0"/>
              <a:t>04/12/2017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B90E1-8CD9-4A04-9C5F-0A8B279D2E0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2AC83-A30F-494F-850D-C8BBB2994F0D}" type="datetime1">
              <a:rPr lang="pt-BR" smtClean="0"/>
              <a:t>04/12/2017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3A2D2-D382-46B3-9673-6AB04107203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3E3BB-F690-4A4C-9E4D-6DD7B72CB8D7}" type="datetime1">
              <a:rPr lang="pt-BR" smtClean="0"/>
              <a:t>04/12/2017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14B14-790C-4DFF-897B-F6CD5BFFC05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2BCB4-5E30-4E71-AFB0-A46FF3BAEF4A}" type="datetime1">
              <a:rPr lang="pt-BR" smtClean="0"/>
              <a:t>04/12/2017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92423-FE46-4560-80AF-8C1444B5F86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609600" y="557809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609600" y="1700809"/>
            <a:ext cx="10972800" cy="4425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7CA878-8534-4162-826D-7F3F8DD6CF48}" type="datetime1">
              <a:rPr lang="pt-BR" smtClean="0"/>
              <a:t>04/12/2017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83B9A1-8274-4860-860D-DDD2B2D23ED6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  <p:sp>
        <p:nvSpPr>
          <p:cNvPr id="7" name="Retângulo 6"/>
          <p:cNvSpPr/>
          <p:nvPr userDrawn="1"/>
        </p:nvSpPr>
        <p:spPr>
          <a:xfrm>
            <a:off x="-7949" y="-9338"/>
            <a:ext cx="10496437" cy="702033"/>
          </a:xfrm>
          <a:prstGeom prst="rect">
            <a:avLst/>
          </a:prstGeom>
          <a:solidFill>
            <a:srgbClr val="126A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 userDrawn="1"/>
        </p:nvSpPr>
        <p:spPr>
          <a:xfrm>
            <a:off x="173617" y="66013"/>
            <a:ext cx="700877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500" b="0" baseline="0" dirty="0" smtClean="0">
                <a:solidFill>
                  <a:schemeClr val="bg1"/>
                </a:solidFill>
                <a:latin typeface="Gotham Bold" panose="02000803030000020004" pitchFamily="2" charset="0"/>
              </a:rPr>
              <a:t>SECRETARIA DE PREVIDÊNCIA</a:t>
            </a:r>
          </a:p>
          <a:p>
            <a:r>
              <a:rPr lang="pt-BR" sz="1500" b="0" baseline="0" dirty="0" smtClean="0">
                <a:solidFill>
                  <a:schemeClr val="bg1"/>
                </a:solidFill>
                <a:latin typeface="Gotham Bold" panose="02000803030000020004" pitchFamily="2" charset="0"/>
              </a:rPr>
              <a:t>MINISTÉRIO DA FAZENDA</a:t>
            </a:r>
            <a:endParaRPr lang="pt-BR" sz="1500" b="1" baseline="0" dirty="0">
              <a:solidFill>
                <a:schemeClr val="bg1"/>
              </a:solidFill>
              <a:latin typeface="Gotham Bold" panose="02000803030000020004" pitchFamily="2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8419" y="114674"/>
            <a:ext cx="1399964" cy="55793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631504" y="980728"/>
            <a:ext cx="8160568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5400" b="1" i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algn="ctr"/>
            <a:r>
              <a:rPr lang="pt-BR" sz="54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Políticas de proteção e inclusão de gênero</a:t>
            </a:r>
            <a:endParaRPr lang="es-ES" sz="5400" b="1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algn="ctr"/>
            <a:endParaRPr lang="pt-BR" sz="5400" b="1" i="1" dirty="0" smtClean="0">
              <a:solidFill>
                <a:srgbClr val="0020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algn="ctr"/>
            <a:endParaRPr lang="pt-BR" sz="5400" b="1" i="1" dirty="0">
              <a:solidFill>
                <a:srgbClr val="0020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pt-BR" sz="24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Brasília/DF</a:t>
            </a:r>
            <a:endParaRPr lang="pt-BR" sz="24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algn="ctr"/>
            <a:r>
              <a:rPr lang="pt-BR" sz="24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Novembro de </a:t>
            </a:r>
            <a:r>
              <a:rPr lang="pt-BR" sz="2400" b="1" dirty="0">
                <a:solidFill>
                  <a:srgbClr val="002060"/>
                </a:solidFill>
                <a:latin typeface="Arial Narrow" panose="020B0606020202030204" pitchFamily="34" charset="0"/>
              </a:rPr>
              <a:t>2017</a:t>
            </a:r>
            <a:endParaRPr lang="pt-BR" sz="2400" b="1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240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3B90E1-8CD9-4A04-9C5F-0A8B279D2E07}" type="slidenum">
              <a:rPr lang="pt-BR" smtClean="0"/>
              <a:pPr>
                <a:defRPr/>
              </a:pPr>
              <a:t>10</a:t>
            </a:fld>
            <a:endParaRPr lang="pt-BR"/>
          </a:p>
        </p:txBody>
      </p:sp>
      <p:sp>
        <p:nvSpPr>
          <p:cNvPr id="4" name="Título 7"/>
          <p:cNvSpPr>
            <a:spLocks noGrp="1"/>
          </p:cNvSpPr>
          <p:nvPr>
            <p:ph type="title"/>
          </p:nvPr>
        </p:nvSpPr>
        <p:spPr>
          <a:xfrm>
            <a:off x="606611" y="777650"/>
            <a:ext cx="10972800" cy="923158"/>
          </a:xfrm>
        </p:spPr>
        <p:txBody>
          <a:bodyPr/>
          <a:lstStyle/>
          <a:p>
            <a:r>
              <a:rPr lang="pt-BR" sz="24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Média de horas trabalhadas da população ocupada no trabalho principal, em tarefas domésticas e jornada total por sexo – 2015 – Brasil </a:t>
            </a:r>
            <a:endParaRPr lang="pt-BR" sz="24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911424" y="6045965"/>
            <a:ext cx="80648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Fonte: IBGE/PNAD-2015</a:t>
            </a:r>
          </a:p>
          <a:p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Elaboração: MF/SPREV/SRGPS/CGEPR</a:t>
            </a:r>
            <a:endParaRPr lang="pt-B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440" y="2080442"/>
            <a:ext cx="9937104" cy="381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58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263352" y="908720"/>
            <a:ext cx="116652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Distribuição das pessoas ocupadas, por grupos de anos de estudo – Brasil – 2015 </a:t>
            </a:r>
            <a:endParaRPr lang="pt-BR" sz="28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983432" y="6138803"/>
            <a:ext cx="80648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Fonte: IBGE/PNAD-2015</a:t>
            </a:r>
          </a:p>
          <a:p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Elaboração: MF/SPREV/SRGPS/CGEPR</a:t>
            </a:r>
            <a:endParaRPr lang="pt-B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528" y="1960985"/>
            <a:ext cx="7704856" cy="4079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59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object 27"/>
          <p:cNvSpPr>
            <a:spLocks noChangeArrowheads="1"/>
          </p:cNvSpPr>
          <p:nvPr/>
        </p:nvSpPr>
        <p:spPr bwMode="auto">
          <a:xfrm>
            <a:off x="5391150" y="544513"/>
            <a:ext cx="257175" cy="34766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22531" name="object 29"/>
          <p:cNvSpPr>
            <a:spLocks noChangeArrowheads="1"/>
          </p:cNvSpPr>
          <p:nvPr/>
        </p:nvSpPr>
        <p:spPr bwMode="auto">
          <a:xfrm>
            <a:off x="7064375" y="544513"/>
            <a:ext cx="255588" cy="34766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83432" y="1818917"/>
            <a:ext cx="10153650" cy="3846512"/>
          </a:xfrm>
          <a:prstGeom prst="rect">
            <a:avLst/>
          </a:prstGeom>
        </p:spPr>
        <p:txBody>
          <a:bodyPr lIns="0" tIns="0" rIns="0" bIns="0"/>
          <a:lstStyle/>
          <a:p>
            <a:pPr marL="12700" algn="just">
              <a:lnSpc>
                <a:spcPts val="2150"/>
              </a:lnSpc>
              <a:spcBef>
                <a:spcPts val="107"/>
              </a:spcBef>
              <a:defRPr/>
            </a:pPr>
            <a:endParaRPr lang="pt-BR" sz="2000" dirty="0">
              <a:latin typeface="Arial"/>
              <a:cs typeface="Arial"/>
            </a:endParaRPr>
          </a:p>
        </p:txBody>
      </p:sp>
      <p:sp>
        <p:nvSpPr>
          <p:cNvPr id="22533" name="object 7"/>
          <p:cNvSpPr txBox="1">
            <a:spLocks noChangeArrowheads="1"/>
          </p:cNvSpPr>
          <p:nvPr/>
        </p:nvSpPr>
        <p:spPr bwMode="auto">
          <a:xfrm>
            <a:off x="3226301" y="2636912"/>
            <a:ext cx="72453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ts val="2150"/>
              </a:lnSpc>
              <a:spcBef>
                <a:spcPts val="113"/>
              </a:spcBef>
              <a:buFontTx/>
              <a:buNone/>
            </a:pPr>
            <a:endParaRPr lang="es-ES" altLang="es-ES" sz="2000">
              <a:latin typeface="Arial" panose="020B0604020202020204" pitchFamily="34" charset="0"/>
            </a:endParaRPr>
          </a:p>
        </p:txBody>
      </p:sp>
      <p:sp>
        <p:nvSpPr>
          <p:cNvPr id="22534" name="object 5"/>
          <p:cNvSpPr txBox="1">
            <a:spLocks noChangeArrowheads="1"/>
          </p:cNvSpPr>
          <p:nvPr/>
        </p:nvSpPr>
        <p:spPr bwMode="auto">
          <a:xfrm>
            <a:off x="2068513" y="3854450"/>
            <a:ext cx="59340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6826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ts val="2150"/>
              </a:lnSpc>
              <a:spcBef>
                <a:spcPts val="113"/>
              </a:spcBef>
              <a:buFontTx/>
              <a:buNone/>
            </a:pPr>
            <a:endParaRPr lang="es-ES" altLang="es-ES" sz="2000">
              <a:latin typeface="Arial" panose="020B0604020202020204" pitchFamily="34" charset="0"/>
            </a:endParaRPr>
          </a:p>
        </p:txBody>
      </p:sp>
      <p:sp>
        <p:nvSpPr>
          <p:cNvPr id="22535" name="object 4"/>
          <p:cNvSpPr txBox="1">
            <a:spLocks noChangeArrowheads="1"/>
          </p:cNvSpPr>
          <p:nvPr/>
        </p:nvSpPr>
        <p:spPr bwMode="auto">
          <a:xfrm>
            <a:off x="8034338" y="3854450"/>
            <a:ext cx="2416175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ts val="2150"/>
              </a:lnSpc>
              <a:spcBef>
                <a:spcPts val="113"/>
              </a:spcBef>
              <a:buFontTx/>
              <a:buNone/>
            </a:pPr>
            <a:endParaRPr lang="es-ES" altLang="es-ES" sz="2000">
              <a:latin typeface="Arial" panose="020B0604020202020204" pitchFamily="34" charset="0"/>
            </a:endParaRPr>
          </a:p>
        </p:txBody>
      </p:sp>
      <p:sp>
        <p:nvSpPr>
          <p:cNvPr id="22536" name="object 2"/>
          <p:cNvSpPr txBox="1">
            <a:spLocks noChangeArrowheads="1"/>
          </p:cNvSpPr>
          <p:nvPr/>
        </p:nvSpPr>
        <p:spPr bwMode="auto">
          <a:xfrm>
            <a:off x="2068513" y="5378450"/>
            <a:ext cx="8378825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825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ts val="2150"/>
              </a:lnSpc>
              <a:spcBef>
                <a:spcPts val="113"/>
              </a:spcBef>
              <a:buFontTx/>
              <a:buNone/>
            </a:pPr>
            <a:endParaRPr lang="es-ES" altLang="es-ES" sz="2000">
              <a:latin typeface="Arial" panose="020B0604020202020204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335360" y="915474"/>
            <a:ext cx="116652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Distribuição das pessoas ocupadas, por grupos de anos de estudo e sexo – Brasil – 2015 </a:t>
            </a:r>
            <a:endParaRPr lang="pt-BR" sz="28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983432" y="6138803"/>
            <a:ext cx="80648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Fonte: IBGE/PNAD-2015</a:t>
            </a:r>
          </a:p>
          <a:p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Elaboração: MF/SPREV/SRGPS/CGEPR</a:t>
            </a:r>
            <a:endParaRPr lang="pt-B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416" y="1985864"/>
            <a:ext cx="10009111" cy="3737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77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object 27"/>
          <p:cNvSpPr>
            <a:spLocks noChangeArrowheads="1"/>
          </p:cNvSpPr>
          <p:nvPr/>
        </p:nvSpPr>
        <p:spPr bwMode="auto">
          <a:xfrm>
            <a:off x="5391150" y="544513"/>
            <a:ext cx="257175" cy="34766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22531" name="object 29"/>
          <p:cNvSpPr>
            <a:spLocks noChangeArrowheads="1"/>
          </p:cNvSpPr>
          <p:nvPr/>
        </p:nvSpPr>
        <p:spPr bwMode="auto">
          <a:xfrm>
            <a:off x="7064375" y="544513"/>
            <a:ext cx="255588" cy="34766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82663" y="1830388"/>
            <a:ext cx="10153650" cy="3846512"/>
          </a:xfrm>
          <a:prstGeom prst="rect">
            <a:avLst/>
          </a:prstGeom>
        </p:spPr>
        <p:txBody>
          <a:bodyPr lIns="0" tIns="0" rIns="0" bIns="0"/>
          <a:lstStyle/>
          <a:p>
            <a:pPr marL="12700" algn="just">
              <a:lnSpc>
                <a:spcPts val="2150"/>
              </a:lnSpc>
              <a:spcBef>
                <a:spcPts val="107"/>
              </a:spcBef>
              <a:defRPr/>
            </a:pPr>
            <a:endParaRPr lang="pt-BR" sz="2000" dirty="0">
              <a:latin typeface="Arial"/>
              <a:cs typeface="Arial"/>
            </a:endParaRPr>
          </a:p>
        </p:txBody>
      </p:sp>
      <p:sp>
        <p:nvSpPr>
          <p:cNvPr id="22533" name="object 7"/>
          <p:cNvSpPr txBox="1">
            <a:spLocks noChangeArrowheads="1"/>
          </p:cNvSpPr>
          <p:nvPr/>
        </p:nvSpPr>
        <p:spPr bwMode="auto">
          <a:xfrm>
            <a:off x="3226301" y="2636912"/>
            <a:ext cx="72453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ts val="2150"/>
              </a:lnSpc>
              <a:spcBef>
                <a:spcPts val="113"/>
              </a:spcBef>
              <a:buFontTx/>
              <a:buNone/>
            </a:pPr>
            <a:endParaRPr lang="es-ES" altLang="es-ES" sz="2000">
              <a:latin typeface="Arial" panose="020B0604020202020204" pitchFamily="34" charset="0"/>
            </a:endParaRPr>
          </a:p>
        </p:txBody>
      </p:sp>
      <p:sp>
        <p:nvSpPr>
          <p:cNvPr id="22534" name="object 5"/>
          <p:cNvSpPr txBox="1">
            <a:spLocks noChangeArrowheads="1"/>
          </p:cNvSpPr>
          <p:nvPr/>
        </p:nvSpPr>
        <p:spPr bwMode="auto">
          <a:xfrm>
            <a:off x="2068513" y="3854450"/>
            <a:ext cx="59340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6826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ts val="2150"/>
              </a:lnSpc>
              <a:spcBef>
                <a:spcPts val="113"/>
              </a:spcBef>
              <a:buFontTx/>
              <a:buNone/>
            </a:pPr>
            <a:endParaRPr lang="es-ES" altLang="es-ES" sz="2000">
              <a:latin typeface="Arial" panose="020B0604020202020204" pitchFamily="34" charset="0"/>
            </a:endParaRPr>
          </a:p>
        </p:txBody>
      </p:sp>
      <p:sp>
        <p:nvSpPr>
          <p:cNvPr id="22535" name="object 4"/>
          <p:cNvSpPr txBox="1">
            <a:spLocks noChangeArrowheads="1"/>
          </p:cNvSpPr>
          <p:nvPr/>
        </p:nvSpPr>
        <p:spPr bwMode="auto">
          <a:xfrm>
            <a:off x="8034338" y="3854450"/>
            <a:ext cx="2416175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ts val="2150"/>
              </a:lnSpc>
              <a:spcBef>
                <a:spcPts val="113"/>
              </a:spcBef>
              <a:buFontTx/>
              <a:buNone/>
            </a:pPr>
            <a:endParaRPr lang="es-ES" altLang="es-ES" sz="2000">
              <a:latin typeface="Arial" panose="020B0604020202020204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335360" y="915474"/>
            <a:ext cx="116652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Rendimento médio da população ocupada no trabalho principal, por sexo – Brasil – 2015 </a:t>
            </a:r>
          </a:p>
        </p:txBody>
      </p:sp>
      <p:sp>
        <p:nvSpPr>
          <p:cNvPr id="17" name="Retângulo 16"/>
          <p:cNvSpPr/>
          <p:nvPr/>
        </p:nvSpPr>
        <p:spPr>
          <a:xfrm>
            <a:off x="983432" y="6138803"/>
            <a:ext cx="80648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Fonte: IBGE/PNAD-2015</a:t>
            </a:r>
          </a:p>
          <a:p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Elaboração: MF/SPREV/SRGPS/CGEPR</a:t>
            </a:r>
            <a:endParaRPr lang="pt-B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9946219" y="2101946"/>
            <a:ext cx="17664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002060"/>
                </a:solidFill>
                <a:latin typeface="Arial Narrow" panose="020B0606020202030204" pitchFamily="34" charset="0"/>
              </a:rPr>
              <a:t>As </a:t>
            </a:r>
            <a:r>
              <a:rPr lang="pt-BR" dirty="0">
                <a:solidFill>
                  <a:srgbClr val="FF0000"/>
                </a:solidFill>
                <a:latin typeface="Arial Narrow" panose="020B0606020202030204" pitchFamily="34" charset="0"/>
              </a:rPr>
              <a:t>mulheres </a:t>
            </a:r>
            <a:r>
              <a:rPr lang="pt-BR" dirty="0">
                <a:solidFill>
                  <a:srgbClr val="002060"/>
                </a:solidFill>
                <a:latin typeface="Arial Narrow" panose="020B0606020202030204" pitchFamily="34" charset="0"/>
              </a:rPr>
              <a:t>recebem apenas </a:t>
            </a:r>
            <a:r>
              <a:rPr lang="pt-BR" dirty="0">
                <a:solidFill>
                  <a:srgbClr val="FF0000"/>
                </a:solidFill>
                <a:latin typeface="Arial Narrow" panose="020B0606020202030204" pitchFamily="34" charset="0"/>
              </a:rPr>
              <a:t>72,7% </a:t>
            </a:r>
            <a:r>
              <a:rPr lang="pt-BR" dirty="0">
                <a:solidFill>
                  <a:srgbClr val="002060"/>
                </a:solidFill>
                <a:latin typeface="Arial Narrow" panose="020B0606020202030204" pitchFamily="34" charset="0"/>
              </a:rPr>
              <a:t>do salário pago aos homens que exercem as mesmas funções</a:t>
            </a: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042" y="1811186"/>
            <a:ext cx="8821382" cy="4267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26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object 27"/>
          <p:cNvSpPr>
            <a:spLocks noChangeArrowheads="1"/>
          </p:cNvSpPr>
          <p:nvPr/>
        </p:nvSpPr>
        <p:spPr bwMode="auto">
          <a:xfrm>
            <a:off x="5391150" y="544513"/>
            <a:ext cx="257175" cy="34766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22531" name="object 29"/>
          <p:cNvSpPr>
            <a:spLocks noChangeArrowheads="1"/>
          </p:cNvSpPr>
          <p:nvPr/>
        </p:nvSpPr>
        <p:spPr bwMode="auto">
          <a:xfrm>
            <a:off x="7064375" y="544513"/>
            <a:ext cx="255588" cy="34766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82663" y="1830388"/>
            <a:ext cx="10153650" cy="3846512"/>
          </a:xfrm>
          <a:prstGeom prst="rect">
            <a:avLst/>
          </a:prstGeom>
        </p:spPr>
        <p:txBody>
          <a:bodyPr lIns="0" tIns="0" rIns="0" bIns="0"/>
          <a:lstStyle/>
          <a:p>
            <a:pPr marL="12700" algn="just">
              <a:lnSpc>
                <a:spcPts val="2150"/>
              </a:lnSpc>
              <a:spcBef>
                <a:spcPts val="107"/>
              </a:spcBef>
              <a:defRPr/>
            </a:pPr>
            <a:endParaRPr lang="pt-BR" sz="2000" dirty="0">
              <a:latin typeface="Arial"/>
              <a:cs typeface="Arial"/>
            </a:endParaRPr>
          </a:p>
        </p:txBody>
      </p:sp>
      <p:sp>
        <p:nvSpPr>
          <p:cNvPr id="22534" name="object 5"/>
          <p:cNvSpPr txBox="1">
            <a:spLocks noChangeArrowheads="1"/>
          </p:cNvSpPr>
          <p:nvPr/>
        </p:nvSpPr>
        <p:spPr bwMode="auto">
          <a:xfrm>
            <a:off x="2068513" y="3854450"/>
            <a:ext cx="59340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6826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ts val="2150"/>
              </a:lnSpc>
              <a:spcBef>
                <a:spcPts val="113"/>
              </a:spcBef>
              <a:buFontTx/>
              <a:buNone/>
            </a:pPr>
            <a:endParaRPr lang="es-ES" altLang="es-ES" sz="2000">
              <a:latin typeface="Arial" panose="020B0604020202020204" pitchFamily="34" charset="0"/>
            </a:endParaRPr>
          </a:p>
        </p:txBody>
      </p:sp>
      <p:sp>
        <p:nvSpPr>
          <p:cNvPr id="22535" name="object 4"/>
          <p:cNvSpPr txBox="1">
            <a:spLocks noChangeArrowheads="1"/>
          </p:cNvSpPr>
          <p:nvPr/>
        </p:nvSpPr>
        <p:spPr bwMode="auto">
          <a:xfrm>
            <a:off x="8034338" y="3854450"/>
            <a:ext cx="2416175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ts val="2150"/>
              </a:lnSpc>
              <a:spcBef>
                <a:spcPts val="113"/>
              </a:spcBef>
              <a:buFontTx/>
              <a:buNone/>
            </a:pPr>
            <a:endParaRPr lang="es-ES" altLang="es-ES" sz="2000">
              <a:latin typeface="Arial" panose="020B0604020202020204" pitchFamily="34" charset="0"/>
            </a:endParaRPr>
          </a:p>
        </p:txBody>
      </p:sp>
      <p:sp>
        <p:nvSpPr>
          <p:cNvPr id="22536" name="object 2"/>
          <p:cNvSpPr txBox="1">
            <a:spLocks noChangeArrowheads="1"/>
          </p:cNvSpPr>
          <p:nvPr/>
        </p:nvSpPr>
        <p:spPr bwMode="auto">
          <a:xfrm>
            <a:off x="2068513" y="5378450"/>
            <a:ext cx="8378825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825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ts val="2150"/>
              </a:lnSpc>
              <a:spcBef>
                <a:spcPts val="113"/>
              </a:spcBef>
              <a:buFontTx/>
              <a:buNone/>
            </a:pPr>
            <a:endParaRPr lang="es-ES" altLang="es-ES" sz="2000">
              <a:latin typeface="Arial" panose="020B0604020202020204" pitchFamily="34" charset="0"/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983432" y="6138803"/>
            <a:ext cx="80648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Fonte: IBGE/PNAD-2015</a:t>
            </a:r>
          </a:p>
          <a:p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Elaboração: MF/SPREV/SRGPS/CGEPR</a:t>
            </a:r>
            <a:endParaRPr lang="pt-B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9947160" y="2213927"/>
            <a:ext cx="19457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Total</a:t>
            </a:r>
          </a:p>
          <a:p>
            <a:r>
              <a:rPr lang="pt-BR" sz="2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63,2% Homens</a:t>
            </a:r>
          </a:p>
          <a:p>
            <a:r>
              <a:rPr lang="pt-BR" sz="20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36,8% Mulheres</a:t>
            </a:r>
            <a:endParaRPr lang="pt-BR" sz="20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80721" y="778625"/>
            <a:ext cx="115575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Distribuição das pessoas ocupadas de 25 anos e mais de idade em cargos de direção, segundo o grupo ocupacional e sexo – Brasil – 2015 </a:t>
            </a:r>
            <a:endParaRPr lang="pt-BR" sz="28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416" y="1895298"/>
            <a:ext cx="9107744" cy="4276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7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endParaRPr lang="pt-BR" altLang="pt-BR" sz="4000" b="1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0" indent="0" algn="ctr">
              <a:buFont typeface="Arial" charset="0"/>
              <a:buNone/>
            </a:pPr>
            <a:r>
              <a:rPr lang="pt-BR" altLang="pt-BR" sz="40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Políticas afirmativas de equidade de gênero na gestão dos recursos humanos</a:t>
            </a:r>
          </a:p>
          <a:p>
            <a:endParaRPr lang="pt-BR" dirty="0"/>
          </a:p>
        </p:txBody>
      </p:sp>
      <p:pic>
        <p:nvPicPr>
          <p:cNvPr id="4" name="Espaço Reservado para Conteúdo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387" y="1362835"/>
            <a:ext cx="4499676" cy="4763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46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ço Reservado para Conteúdo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62571" y="2060848"/>
            <a:ext cx="2849649" cy="3951288"/>
          </a:xfrm>
          <a:prstGeom prst="rect">
            <a:avLst/>
          </a:prstGeom>
        </p:spPr>
      </p:pic>
      <p:sp>
        <p:nvSpPr>
          <p:cNvPr id="8" name="Espaço Reservado para Conteúdo 7"/>
          <p:cNvSpPr>
            <a:spLocks noGrp="1"/>
          </p:cNvSpPr>
          <p:nvPr>
            <p:ph sz="quarter" idx="4"/>
          </p:nvPr>
        </p:nvSpPr>
        <p:spPr>
          <a:xfrm>
            <a:off x="3431704" y="1988840"/>
            <a:ext cx="8150697" cy="4699476"/>
          </a:xfrm>
        </p:spPr>
        <p:txBody>
          <a:bodyPr/>
          <a:lstStyle/>
          <a:p>
            <a:pPr marL="0" lvl="0" indent="0" algn="just">
              <a:buNone/>
            </a:pPr>
            <a:r>
              <a:rPr lang="es-ES" sz="18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Elaboração</a:t>
            </a:r>
          </a:p>
          <a:p>
            <a:pPr algn="just"/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Secretaria de Políticas para as Mulheres da Presidência da República - </a:t>
            </a:r>
            <a:r>
              <a:rPr lang="pt-BR" sz="18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SPM</a:t>
            </a:r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 / PR, Comitê de Monitoramento e Articulação do </a:t>
            </a:r>
            <a:r>
              <a:rPr lang="pt-BR" sz="18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PNPM</a:t>
            </a:r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 e Conselho Nacional dos Direitos da Mulher. </a:t>
            </a:r>
            <a:endParaRPr lang="es-ES" sz="1800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0" lvl="0" indent="0" algn="just">
              <a:buNone/>
            </a:pPr>
            <a:r>
              <a:rPr lang="es-ES" sz="18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Objetivos</a:t>
            </a:r>
            <a:endParaRPr lang="es-ES" sz="18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Aumentar a participação e permanência das mulheres no mundo do trabalho, garantindo a qualidade das condições e a igualdade de </a:t>
            </a:r>
            <a:r>
              <a:rPr lang="pt-BR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renda; </a:t>
            </a:r>
          </a:p>
          <a:p>
            <a:pPr algn="just"/>
            <a:r>
              <a:rPr lang="pt-BR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Promover a </a:t>
            </a:r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organização produtiva e o acesso aos rendimentos das mulheres, especialmente em situações de vulnerabilidade </a:t>
            </a:r>
            <a:r>
              <a:rPr lang="pt-BR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social; </a:t>
            </a:r>
          </a:p>
          <a:p>
            <a:pPr algn="just"/>
            <a:r>
              <a:rPr lang="pt-BR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Promover a </a:t>
            </a:r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valorização e o reconhecimento da família das mulheres rurais, da floresta, de mulheres indígenas, comunidades indígenas e mulheres com ciência para o desenvolvimento econômico do país; </a:t>
            </a:r>
            <a:endParaRPr lang="pt-BR" sz="1800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pt-BR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Promover </a:t>
            </a:r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políticas que visem compartilhar responsabilidades domésticas e contribuir para superar a </a:t>
            </a:r>
            <a:r>
              <a:rPr lang="pt-BR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separação sexual </a:t>
            </a:r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do trabalho; </a:t>
            </a:r>
            <a:endParaRPr lang="pt-BR" sz="1800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pt-BR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Ampliar </a:t>
            </a:r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a </a:t>
            </a:r>
            <a:r>
              <a:rPr lang="pt-BR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formalização </a:t>
            </a:r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do trabalho das mulheres e a garantia dos direitos.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34963" y="980728"/>
            <a:ext cx="10091737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t-BR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Plano Nacional de Políticas para a Mulher </a:t>
            </a:r>
            <a:endParaRPr lang="pt-BR" altLang="pt-BR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341223" y="6134318"/>
            <a:ext cx="316835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Disponível</a:t>
            </a:r>
            <a:r>
              <a:rPr lang="pt-BR" sz="1000" dirty="0" smtClean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: </a:t>
            </a:r>
            <a:r>
              <a:rPr lang="pt-BR" sz="1000" dirty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http://www.spm.gov.br/assuntos/pnpm/publicacoes/pnpm-2013-2015-em-22ago13.pdf</a:t>
            </a:r>
          </a:p>
        </p:txBody>
      </p:sp>
    </p:spTree>
    <p:extLst>
      <p:ext uri="{BB962C8B-B14F-4D97-AF65-F5344CB8AC3E}">
        <p14:creationId xmlns:p14="http://schemas.microsoft.com/office/powerpoint/2010/main" val="124959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34963" y="980728"/>
            <a:ext cx="10091737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t-BR" b="1" dirty="0">
                <a:solidFill>
                  <a:srgbClr val="002060"/>
                </a:solidFill>
                <a:latin typeface="Arial Narrow" panose="020B0606020202030204" pitchFamily="34" charset="0"/>
              </a:rPr>
              <a:t>Plano Nacional de Políticas para a Mulher </a:t>
            </a:r>
            <a:endParaRPr lang="pt-BR" altLang="pt-BR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334963" y="1772816"/>
            <a:ext cx="11449668" cy="4896544"/>
          </a:xfrm>
        </p:spPr>
        <p:txBody>
          <a:bodyPr/>
          <a:lstStyle/>
          <a:p>
            <a:pPr algn="just"/>
            <a:r>
              <a:rPr lang="pt-BR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O plano é monitorado por um comitê interministerial com a participação de representantes do governo e da sociedade civil. Foi dividido em dez eixos temáticos e foram elaboradas ações </a:t>
            </a:r>
            <a:r>
              <a:rPr lang="pt-BR" sz="20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intersetoriais</a:t>
            </a:r>
            <a:r>
              <a:rPr lang="pt-BR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 estratégicas para cada um</a:t>
            </a:r>
            <a:r>
              <a:rPr lang="pt-BR" sz="2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:</a:t>
            </a:r>
          </a:p>
          <a:p>
            <a:pPr algn="just"/>
            <a:endParaRPr lang="pt-BR" sz="2000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Igualdade no mundo do trabalho e autonomia econômica;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Educação para igualdade e cidadania;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Saúde integral das mulheres, direitos sexuais e direitos reprodutivos;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Confronto de todas as formas de violência contra as mulheres;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Fortalecimento e participação das mulheres nas áreas de poder e decisão;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Desenvolvimento sustentável com igualdade econômica e social;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Direito à</a:t>
            </a:r>
            <a:r>
              <a:rPr lang="pt-BR" sz="2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terra com </a:t>
            </a:r>
            <a:r>
              <a:rPr lang="pt-BR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igualdade para mulheres </a:t>
            </a:r>
            <a:r>
              <a:rPr lang="pt-BR" sz="2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rurais, seja nos campos ou nas florestas;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Cultura</a:t>
            </a:r>
            <a:r>
              <a:rPr lang="pt-BR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, esportes, comunicação e mídia;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Confrontação </a:t>
            </a:r>
            <a:r>
              <a:rPr lang="pt-BR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do racismo, do </a:t>
            </a:r>
            <a:r>
              <a:rPr lang="pt-BR" sz="20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sexismo</a:t>
            </a:r>
            <a:r>
              <a:rPr lang="pt-BR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 e da </a:t>
            </a:r>
            <a:r>
              <a:rPr lang="pt-BR" sz="20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lesbophobia</a:t>
            </a:r>
            <a:r>
              <a:rPr lang="pt-BR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Igualdade para mulheres jovens, mulheres idosas e mulheres com deficiência;</a:t>
            </a:r>
            <a:endParaRPr lang="es-ES" sz="20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275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34963" y="980728"/>
            <a:ext cx="10091737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t-BR" b="1" dirty="0">
                <a:solidFill>
                  <a:srgbClr val="002060"/>
                </a:solidFill>
                <a:latin typeface="Arial Narrow" panose="020B0606020202030204" pitchFamily="34" charset="0"/>
              </a:rPr>
              <a:t>Plano Nacional de Políticas para a Mulher </a:t>
            </a: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334964" y="1556792"/>
            <a:ext cx="11449668" cy="5184576"/>
          </a:xfrm>
        </p:spPr>
        <p:txBody>
          <a:bodyPr/>
          <a:lstStyle/>
          <a:p>
            <a:pPr algn="just"/>
            <a:r>
              <a:rPr lang="pt-BR" sz="1800" b="1" dirty="0">
                <a:solidFill>
                  <a:srgbClr val="002060"/>
                </a:solidFill>
                <a:latin typeface="Arial Narrow" panose="020B0606020202030204" pitchFamily="34" charset="0"/>
              </a:rPr>
              <a:t>Algumas ações estabelecidas no </a:t>
            </a:r>
            <a:r>
              <a:rPr lang="pt-BR" sz="18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plano: </a:t>
            </a:r>
            <a:endParaRPr lang="pt-BR" sz="18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algn="just"/>
            <a:endParaRPr lang="pt-BR" sz="1800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Contribuir para a reorganização das estratégias de treinamento para o mercado de trabalho, a fim de reduzir a discriminação das mulheres negras, indígenas e lésbicas em empregos;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Apoiar projetos de municípios, Distrito Federal e estados para capacitar as mulheres para sua inserção em setores e ocupações consideradas masculinas, priorizando o treinamento em setores tecnológicos;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Promover / estimular estudos, debates e outras medidas para expandir a participação das mulheres nos cargos gerenciais das organizações sindicais dos trabalhadores e dos empregadores, bem como das empresas privadas;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Contribuir para ações de conscientização nos três ramos para a expansão e visibilidade da participação das mulheres nas áreas de poder e decisão;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Apoiar </a:t>
            </a:r>
            <a:r>
              <a:rPr lang="pt-BR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ações </a:t>
            </a:r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de formação na promoção de políticas e </a:t>
            </a:r>
            <a:r>
              <a:rPr lang="pt-BR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ações </a:t>
            </a:r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de formação que confrontem racismo, </a:t>
            </a:r>
            <a:r>
              <a:rPr lang="pt-BR" sz="18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sexismo</a:t>
            </a:r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 e </a:t>
            </a:r>
            <a:r>
              <a:rPr lang="pt-BR" sz="18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lesbophobia</a:t>
            </a:r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 e </a:t>
            </a:r>
            <a:r>
              <a:rPr lang="pt-BR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ações </a:t>
            </a:r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afirmativas;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Instituir no âmbito da </a:t>
            </a:r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Administração Pública, direta e indireta, medidas de ação afirmativa e discriminação positiva que </a:t>
            </a:r>
            <a:r>
              <a:rPr lang="pt-BR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garantam </a:t>
            </a:r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a consecução de metas percentuais de participação das mulheres nas funções de presidência, direção, coordenação, gestão e </a:t>
            </a:r>
            <a:r>
              <a:rPr lang="pt-BR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assessoria, </a:t>
            </a:r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incluindo medidas gestão administrativa e estratégica de conformidade com essas medidas.</a:t>
            </a:r>
          </a:p>
        </p:txBody>
      </p:sp>
    </p:spTree>
    <p:extLst>
      <p:ext uri="{BB962C8B-B14F-4D97-AF65-F5344CB8AC3E}">
        <p14:creationId xmlns:p14="http://schemas.microsoft.com/office/powerpoint/2010/main" val="233802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371166" y="1706865"/>
            <a:ext cx="11449668" cy="5184576"/>
          </a:xfrm>
        </p:spPr>
        <p:txBody>
          <a:bodyPr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O Observatório Brasileiro da Igualdade de Gênero surgiu em diálogo com a iniciativa da Comissão Econômica para a América Latina e o Caribe - CEPAL - criar um Observatório de gênero para a América Latina e o Caribe como estratégia de divulgação de informações sobre desigualdades em gênero e direitos das mulheres com o objetivo de subsidiar o processo de formulação e implementação de políticas de gênero e políticas públicas com perspectiva de gênero no país.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1800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O Observatório é uma iniciativa da Secretaria de Políticas </a:t>
            </a:r>
            <a:r>
              <a:rPr lang="pt-BR" sz="1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para as </a:t>
            </a:r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Mulheres da Presidência da República - </a:t>
            </a:r>
            <a:r>
              <a:rPr lang="pt-BR" sz="18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SPM</a:t>
            </a:r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 / PR, em associação com outras instituições públicas, organizações da sociedade civil e organizações internacionais, e mantém o diálogo com outros Observatórios no Brasil e América Latina.</a:t>
            </a:r>
          </a:p>
        </p:txBody>
      </p:sp>
      <p:sp>
        <p:nvSpPr>
          <p:cNvPr id="2" name="Retângulo 1"/>
          <p:cNvSpPr/>
          <p:nvPr/>
        </p:nvSpPr>
        <p:spPr>
          <a:xfrm>
            <a:off x="695400" y="857522"/>
            <a:ext cx="10801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Observatório Brasil da igualdade de gênero</a:t>
            </a:r>
            <a:endParaRPr lang="pt-BR" sz="32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552" y="4797152"/>
            <a:ext cx="7429500" cy="1352550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2053031" y="6219056"/>
            <a:ext cx="56886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Mas informaciones:</a:t>
            </a:r>
          </a:p>
          <a:p>
            <a:r>
              <a:rPr lang="es-ES" sz="1000" dirty="0">
                <a:solidFill>
                  <a:srgbClr val="002060"/>
                </a:solidFill>
                <a:latin typeface="Arial Narrow" panose="020B0606020202030204" pitchFamily="34" charset="0"/>
              </a:rPr>
              <a:t>http://www.observatoriodegenero.gov.br/</a:t>
            </a:r>
            <a:endParaRPr lang="es-ES" sz="1000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65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271464" y="1844824"/>
            <a:ext cx="5400601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48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Aspectos relativos ao mercado de </a:t>
            </a:r>
            <a:r>
              <a:rPr lang="pt-BR" sz="48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trabalho</a:t>
            </a:r>
            <a:r>
              <a:rPr lang="es-ES" sz="48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dos </a:t>
            </a:r>
            <a:r>
              <a:rPr lang="pt-BR" sz="48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homens</a:t>
            </a:r>
            <a:r>
              <a:rPr lang="es-ES" sz="48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e das </a:t>
            </a:r>
            <a:r>
              <a:rPr lang="pt-BR" sz="48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mulheres</a:t>
            </a:r>
            <a:r>
              <a:rPr lang="es-ES" sz="48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no Brasil </a:t>
            </a:r>
            <a:endParaRPr lang="pt-BR" altLang="pt-BR" sz="4800" b="1" dirty="0">
              <a:solidFill>
                <a:srgbClr val="0020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96" y="1772816"/>
            <a:ext cx="3600400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0328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 txBox="1">
            <a:spLocks/>
          </p:cNvSpPr>
          <p:nvPr/>
        </p:nvSpPr>
        <p:spPr bwMode="auto">
          <a:xfrm>
            <a:off x="609600" y="764704"/>
            <a:ext cx="10972800" cy="835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pt-BR" sz="36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Relatório anual socioeconômico da mulher </a:t>
            </a:r>
            <a:endParaRPr lang="pt-BR" sz="36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pic>
        <p:nvPicPr>
          <p:cNvPr id="8" name="Espaço Reservado para Conteúdo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9416" y="1910760"/>
            <a:ext cx="3024336" cy="4014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Espaço Reservado para Conteúdo 3"/>
          <p:cNvSpPr txBox="1">
            <a:spLocks/>
          </p:cNvSpPr>
          <p:nvPr/>
        </p:nvSpPr>
        <p:spPr>
          <a:xfrm>
            <a:off x="4223792" y="1916832"/>
            <a:ext cx="7430616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A publicação do Relatório Socioeconômico Anual sobre Mulheres - </a:t>
            </a:r>
            <a:r>
              <a:rPr lang="pt-BR" sz="18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RASEAM</a:t>
            </a:r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 é feita pela Secretaria de Políticas para Mulheres da Presidência da República - </a:t>
            </a:r>
            <a:r>
              <a:rPr lang="pt-BR" sz="18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SPM</a:t>
            </a:r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 / PR para o monitoramento sistemático de indicadores sociais sobre a situação das mulheres brasileiras.</a:t>
            </a:r>
          </a:p>
          <a:p>
            <a:pPr algn="just"/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Os indicadores disponíveis na publicação provêm de diversas bases dedicadas, o que permite uma visão transversal e multidimensional sobre a realidade socioeconômica das mulheres brasileiras.</a:t>
            </a:r>
          </a:p>
          <a:p>
            <a:pPr algn="just"/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O documento também contribui para o aprofundamento da reflexão sobre as desigualdades de gênero presentes na sociedade brasileira.</a:t>
            </a:r>
          </a:p>
          <a:p>
            <a:pPr algn="just"/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Os dados </a:t>
            </a:r>
            <a:r>
              <a:rPr lang="pt-BR" sz="18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RASEAM</a:t>
            </a:r>
            <a:r>
              <a:rPr lang="pt-BR" sz="1800" dirty="0">
                <a:solidFill>
                  <a:srgbClr val="002060"/>
                </a:solidFill>
                <a:latin typeface="Arial Narrow" panose="020B0606020202030204" pitchFamily="34" charset="0"/>
              </a:rPr>
              <a:t> apresentam aspectos interessantes para orientar a participação e o controle social, oferecer subsídios para a formulação e implementação de políticas públicas e indicar questões e questões dignas de análise e estudos mais aprofundados.</a:t>
            </a:r>
          </a:p>
        </p:txBody>
      </p:sp>
      <p:sp>
        <p:nvSpPr>
          <p:cNvPr id="10" name="Retângulo 9"/>
          <p:cNvSpPr/>
          <p:nvPr/>
        </p:nvSpPr>
        <p:spPr>
          <a:xfrm>
            <a:off x="767408" y="5947893"/>
            <a:ext cx="31683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Disponível</a:t>
            </a:r>
            <a:r>
              <a:rPr lang="pt-BR" sz="1000" dirty="0" smtClean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: </a:t>
            </a:r>
          </a:p>
          <a:p>
            <a:r>
              <a:rPr lang="pt-BR" sz="1000" dirty="0" smtClean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http</a:t>
            </a:r>
            <a:r>
              <a:rPr lang="pt-BR" sz="1000" dirty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://www.spm.gov.br/central-de-conteudos/publicacoes/publicacoes/2015/livro-raseam_completo.pdf </a:t>
            </a:r>
          </a:p>
        </p:txBody>
      </p:sp>
    </p:spTree>
    <p:extLst>
      <p:ext uri="{BB962C8B-B14F-4D97-AF65-F5344CB8AC3E}">
        <p14:creationId xmlns:p14="http://schemas.microsoft.com/office/powerpoint/2010/main" val="2176648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91344" y="836712"/>
            <a:ext cx="11710093" cy="803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pt-BR" altLang="pt-BR" sz="28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Espaço Reservado para Conteúdo 7"/>
          <p:cNvSpPr>
            <a:spLocks noGrp="1"/>
          </p:cNvSpPr>
          <p:nvPr>
            <p:ph sz="quarter" idx="4"/>
          </p:nvPr>
        </p:nvSpPr>
        <p:spPr>
          <a:xfrm>
            <a:off x="407368" y="1988840"/>
            <a:ext cx="6624736" cy="4525471"/>
          </a:xfrm>
        </p:spPr>
        <p:txBody>
          <a:bodyPr/>
          <a:lstStyle/>
          <a:p>
            <a:pPr algn="just"/>
            <a:r>
              <a:rPr lang="pt-BR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A Escola Nacional de Administração Pública (</a:t>
            </a:r>
            <a:r>
              <a:rPr lang="pt-BR" sz="2000" dirty="0" err="1">
                <a:solidFill>
                  <a:srgbClr val="002060"/>
                </a:solidFill>
                <a:latin typeface="Arial Narrow" panose="020B0606020202030204" pitchFamily="34" charset="0"/>
              </a:rPr>
              <a:t>Enap</a:t>
            </a:r>
            <a:r>
              <a:rPr lang="pt-BR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) é uma escola governamental, do Poder Executivo </a:t>
            </a:r>
            <a:r>
              <a:rPr lang="pt-BR" sz="2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federal </a:t>
            </a:r>
            <a:r>
              <a:rPr lang="pt-BR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que oferece treinamento e melhoria na Administração Pública aos servidores públicos federais.</a:t>
            </a:r>
          </a:p>
          <a:p>
            <a:pPr algn="just"/>
            <a:endParaRPr lang="pt-BR" sz="2000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pt-BR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Ao longo de seus mais de 30 anos de existência, a Escola já treinou funcionários públicos e cidadãos em cursos curtos, especialização, melhoria, seminários nacionais e internacionais, entre outros tipos de eventos de aprendizagem.</a:t>
            </a:r>
          </a:p>
          <a:p>
            <a:pPr algn="just"/>
            <a:endParaRPr lang="pt-BR" sz="2000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pt-BR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Em 2017, foi criado um comitê de gênero com o objetivo de promover treinamento orientado para o tema da igualdade de gênero </a:t>
            </a:r>
            <a:r>
              <a:rPr lang="pt-BR" sz="2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por meio de </a:t>
            </a:r>
            <a:r>
              <a:rPr lang="pt-BR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cursos, rodadas de conversas, seminários, etc.</a:t>
            </a:r>
            <a:endParaRPr lang="es-ES" sz="20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335360" y="993502"/>
            <a:ext cx="110892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>
                <a:solidFill>
                  <a:srgbClr val="002060"/>
                </a:solidFill>
                <a:latin typeface="Arial Narrow" panose="020B0606020202030204" pitchFamily="34" charset="0"/>
              </a:rPr>
              <a:t>Comitê de gênero da Escola Nacional de Administração Pública - </a:t>
            </a:r>
            <a:r>
              <a:rPr lang="pt-BR" sz="2800" b="1" dirty="0" err="1">
                <a:solidFill>
                  <a:srgbClr val="002060"/>
                </a:solidFill>
                <a:latin typeface="Arial Narrow" panose="020B0606020202030204" pitchFamily="34" charset="0"/>
              </a:rPr>
              <a:t>ENAP</a:t>
            </a:r>
            <a:endParaRPr lang="pt-BR" sz="28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6320" y="4293096"/>
            <a:ext cx="1368152" cy="9162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152" y="2492896"/>
            <a:ext cx="4233223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25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91344" y="836712"/>
            <a:ext cx="11710093" cy="803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pt-BR" altLang="pt-BR" sz="28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335360" y="993502"/>
            <a:ext cx="110892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>
                <a:solidFill>
                  <a:srgbClr val="002060"/>
                </a:solidFill>
                <a:latin typeface="Arial Narrow" panose="020B0606020202030204" pitchFamily="34" charset="0"/>
              </a:rPr>
              <a:t>Comitê de gênero da Escola Nacional de Administração Pública - </a:t>
            </a:r>
            <a:r>
              <a:rPr lang="pt-BR" sz="2800" b="1" dirty="0" err="1">
                <a:solidFill>
                  <a:srgbClr val="002060"/>
                </a:solidFill>
                <a:latin typeface="Arial Narrow" panose="020B0606020202030204" pitchFamily="34" charset="0"/>
              </a:rPr>
              <a:t>ENAP</a:t>
            </a:r>
            <a:endParaRPr lang="pt-BR" sz="28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idx="1"/>
          </p:nvPr>
        </p:nvSpPr>
        <p:spPr>
          <a:xfrm>
            <a:off x="672873" y="1962507"/>
            <a:ext cx="5386917" cy="639762"/>
          </a:xfrm>
        </p:spPr>
        <p:txBody>
          <a:bodyPr/>
          <a:lstStyle/>
          <a:p>
            <a:r>
              <a:rPr lang="pt-BR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Iniciativas</a:t>
            </a:r>
            <a:endParaRPr lang="pt-BR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Espaço Reservado para Conteúdo 6"/>
          <p:cNvSpPr>
            <a:spLocks noGrp="1"/>
          </p:cNvSpPr>
          <p:nvPr>
            <p:ph sz="half" idx="2"/>
          </p:nvPr>
        </p:nvSpPr>
        <p:spPr>
          <a:xfrm>
            <a:off x="609599" y="2780928"/>
            <a:ext cx="5386917" cy="3345235"/>
          </a:xfrm>
        </p:spPr>
        <p:txBody>
          <a:bodyPr/>
          <a:lstStyle/>
          <a:p>
            <a:pPr algn="just"/>
            <a:r>
              <a:rPr lang="pt-BR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Roda de conversa: violência contra as mulheres: além da ponta do iceberg.</a:t>
            </a:r>
          </a:p>
          <a:p>
            <a:pPr algn="just"/>
            <a:endParaRPr lang="pt-BR" sz="2000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pt-BR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Curso sobre políticas de gênero e desenvolvimento social.</a:t>
            </a:r>
          </a:p>
          <a:p>
            <a:pPr algn="just"/>
            <a:endParaRPr lang="pt-BR" sz="2000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pt-BR" sz="2000" dirty="0">
                <a:solidFill>
                  <a:srgbClr val="002060"/>
                </a:solidFill>
                <a:latin typeface="Arial Narrow" panose="020B0606020202030204" pitchFamily="34" charset="0"/>
              </a:rPr>
              <a:t>Café com debate: eles para eles.</a:t>
            </a:r>
          </a:p>
        </p:txBody>
      </p:sp>
      <p:pic>
        <p:nvPicPr>
          <p:cNvPr id="12" name="Espaço Reservado para Conteúdo 11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888088" y="2100413"/>
            <a:ext cx="4032448" cy="4025750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0060" y="4869160"/>
            <a:ext cx="1368152" cy="916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47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04650" y="1700808"/>
            <a:ext cx="1149660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Obrigada</a:t>
            </a:r>
            <a:r>
              <a:rPr lang="es-ES" sz="3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!</a:t>
            </a:r>
          </a:p>
          <a:p>
            <a:pPr algn="ctr"/>
            <a:r>
              <a:rPr lang="es-ES" sz="3200" dirty="0">
                <a:solidFill>
                  <a:srgbClr val="002060"/>
                </a:solidFill>
                <a:latin typeface="Arial Narrow" panose="020B0606020202030204" pitchFamily="34" charset="0"/>
              </a:rPr>
              <a:t/>
            </a:r>
            <a:br>
              <a:rPr lang="es-ES" sz="3200" dirty="0">
                <a:solidFill>
                  <a:srgbClr val="002060"/>
                </a:solidFill>
                <a:latin typeface="Arial Narrow" panose="020B0606020202030204" pitchFamily="34" charset="0"/>
              </a:rPr>
            </a:br>
            <a:r>
              <a:rPr lang="pt-BR" sz="3200" dirty="0" smtClean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Avelina Alves Lima Neta</a:t>
            </a:r>
          </a:p>
          <a:p>
            <a:pPr algn="ctr"/>
            <a:r>
              <a:rPr lang="pt-BR" sz="3200" dirty="0">
                <a:solidFill>
                  <a:srgbClr val="002060"/>
                </a:solidFill>
                <a:latin typeface="Arial Narrow" panose="020B0606020202030204" pitchFamily="34" charset="0"/>
              </a:rPr>
              <a:t>Analista Técnica de Políticas </a:t>
            </a:r>
            <a:r>
              <a:rPr lang="pt-BR" sz="3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Sociais</a:t>
            </a:r>
          </a:p>
          <a:p>
            <a:pPr algn="ctr"/>
            <a:r>
              <a:rPr lang="es-ES" sz="3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Secretaria </a:t>
            </a:r>
            <a:r>
              <a:rPr lang="es-ES" sz="3200" dirty="0">
                <a:solidFill>
                  <a:srgbClr val="002060"/>
                </a:solidFill>
                <a:latin typeface="Arial Narrow" panose="020B0606020202030204" pitchFamily="34" charset="0"/>
              </a:rPr>
              <a:t>de </a:t>
            </a:r>
            <a:r>
              <a:rPr lang="pt-BR" sz="3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Previdência</a:t>
            </a:r>
            <a:r>
              <a:rPr lang="es-ES" sz="3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Social </a:t>
            </a:r>
            <a:r>
              <a:rPr lang="es-ES" sz="3200" dirty="0">
                <a:solidFill>
                  <a:srgbClr val="002060"/>
                </a:solidFill>
                <a:latin typeface="Arial Narrow" panose="020B0606020202030204" pitchFamily="34" charset="0"/>
              </a:rPr>
              <a:t/>
            </a:r>
            <a:br>
              <a:rPr lang="es-ES" sz="3200" dirty="0">
                <a:solidFill>
                  <a:srgbClr val="002060"/>
                </a:solidFill>
                <a:latin typeface="Arial Narrow" panose="020B0606020202030204" pitchFamily="34" charset="0"/>
              </a:rPr>
            </a:br>
            <a:r>
              <a:rPr lang="pt-BR" sz="3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Ministério da Fazenda</a:t>
            </a:r>
            <a:endParaRPr lang="es-ES" sz="3200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algn="ctr"/>
            <a:r>
              <a:rPr lang="pt-BR" sz="3200" dirty="0" smtClean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avelina.neta@previdencia.gov.br</a:t>
            </a:r>
          </a:p>
          <a:p>
            <a:pPr algn="ctr"/>
            <a:r>
              <a:rPr lang="pt-BR" sz="3200" dirty="0" smtClean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(61) 2021-5011</a:t>
            </a:r>
          </a:p>
          <a:p>
            <a:pPr algn="ctr"/>
            <a:endParaRPr lang="pt-BR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14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7"/>
          <p:cNvSpPr txBox="1">
            <a:spLocks noChangeArrowheads="1"/>
          </p:cNvSpPr>
          <p:nvPr/>
        </p:nvSpPr>
        <p:spPr bwMode="auto">
          <a:xfrm>
            <a:off x="407368" y="980728"/>
            <a:ext cx="114492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sz="28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População residente, por sexo, de acordo com grupos etários – Brasil – 2015</a:t>
            </a:r>
            <a:endParaRPr lang="pt-BR" altLang="pt-BR" sz="28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1271464" y="6112701"/>
            <a:ext cx="80648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Fonte: IBGE/PNAD-2015</a:t>
            </a:r>
          </a:p>
          <a:p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Elaboração: MF/SPREV/SRGPS/CGEPR</a:t>
            </a:r>
            <a:endParaRPr lang="pt-B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9552384" y="1916832"/>
            <a:ext cx="244827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>
                <a:latin typeface="Arial Narrow" panose="020B0606020202030204" pitchFamily="34" charset="0"/>
              </a:rPr>
              <a:t>População</a:t>
            </a:r>
            <a:r>
              <a:rPr lang="es-ES" sz="2000" dirty="0" smtClean="0">
                <a:latin typeface="Arial Narrow" panose="020B0606020202030204" pitchFamily="34" charset="0"/>
              </a:rPr>
              <a:t> total residente:</a:t>
            </a:r>
            <a:r>
              <a:rPr lang="es-ES" sz="2000" dirty="0">
                <a:latin typeface="Arial Narrow" panose="020B0606020202030204" pitchFamily="34" charset="0"/>
              </a:rPr>
              <a:t/>
            </a:r>
            <a:br>
              <a:rPr lang="es-ES" sz="2000" dirty="0">
                <a:latin typeface="Arial Narrow" panose="020B0606020202030204" pitchFamily="34" charset="0"/>
              </a:rPr>
            </a:br>
            <a:r>
              <a:rPr lang="es-ES" sz="2000" dirty="0" smtClean="0">
                <a:latin typeface="Arial Narrow" panose="020B0606020202030204" pitchFamily="34" charset="0"/>
              </a:rPr>
              <a:t>200,8 </a:t>
            </a:r>
            <a:r>
              <a:rPr lang="pt-BR" sz="2000" dirty="0" smtClean="0">
                <a:latin typeface="Arial Narrow" panose="020B0606020202030204" pitchFamily="34" charset="0"/>
              </a:rPr>
              <a:t>milhões</a:t>
            </a:r>
            <a:r>
              <a:rPr lang="es-ES" sz="2000" dirty="0">
                <a:latin typeface="Arial Narrow" panose="020B0606020202030204" pitchFamily="34" charset="0"/>
              </a:rPr>
              <a:t/>
            </a:r>
            <a:br>
              <a:rPr lang="es-ES" sz="2000" dirty="0">
                <a:latin typeface="Arial Narrow" panose="020B0606020202030204" pitchFamily="34" charset="0"/>
              </a:rPr>
            </a:br>
            <a:r>
              <a:rPr lang="pt-BR" sz="20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Mulheres</a:t>
            </a:r>
            <a:r>
              <a:rPr lang="es-ES" sz="20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: 51,6%</a:t>
            </a:r>
            <a:r>
              <a:rPr lang="es-ES" sz="2000" dirty="0">
                <a:latin typeface="Arial Narrow" panose="020B0606020202030204" pitchFamily="34" charset="0"/>
              </a:rPr>
              <a:t/>
            </a:r>
            <a:br>
              <a:rPr lang="es-ES" sz="2000" dirty="0">
                <a:latin typeface="Arial Narrow" panose="020B0606020202030204" pitchFamily="34" charset="0"/>
              </a:rPr>
            </a:br>
            <a:r>
              <a:rPr lang="pt-BR" sz="2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Homens</a:t>
            </a:r>
            <a:r>
              <a:rPr lang="es-ES" sz="2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: 48,4%</a:t>
            </a:r>
            <a:endParaRPr lang="pt-BR" sz="20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416" y="1738740"/>
            <a:ext cx="8712968" cy="4342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1810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Texto 6"/>
          <p:cNvSpPr>
            <a:spLocks noGrp="1"/>
          </p:cNvSpPr>
          <p:nvPr>
            <p:ph type="body" idx="1"/>
          </p:nvPr>
        </p:nvSpPr>
        <p:spPr>
          <a:xfrm>
            <a:off x="609600" y="908719"/>
            <a:ext cx="5386917" cy="932616"/>
          </a:xfrm>
        </p:spPr>
        <p:txBody>
          <a:bodyPr/>
          <a:lstStyle/>
          <a:p>
            <a:r>
              <a:rPr lang="pt-BR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Distribuição das pessoas economicamente ativas por sexo – Brasil – 2015 – Em %</a:t>
            </a:r>
            <a:endParaRPr lang="pt-BR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Espaço Reservado para Texto 8"/>
          <p:cNvSpPr>
            <a:spLocks noGrp="1"/>
          </p:cNvSpPr>
          <p:nvPr>
            <p:ph type="body" sz="quarter" idx="3"/>
          </p:nvPr>
        </p:nvSpPr>
        <p:spPr>
          <a:xfrm>
            <a:off x="6193368" y="908719"/>
            <a:ext cx="5389033" cy="932616"/>
          </a:xfrm>
        </p:spPr>
        <p:txBody>
          <a:bodyPr/>
          <a:lstStyle/>
          <a:p>
            <a:r>
              <a:rPr lang="pt-BR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Distribuição das pessoas economicamente ocupadas por sexo – Brasil – 2015 – Em % </a:t>
            </a:r>
            <a:endParaRPr lang="pt-BR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4" name="Conector reto 23"/>
          <p:cNvCxnSpPr/>
          <p:nvPr/>
        </p:nvCxnSpPr>
        <p:spPr>
          <a:xfrm>
            <a:off x="5996517" y="908720"/>
            <a:ext cx="0" cy="56301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tângulo 25"/>
          <p:cNvSpPr/>
          <p:nvPr/>
        </p:nvSpPr>
        <p:spPr>
          <a:xfrm>
            <a:off x="983432" y="6138803"/>
            <a:ext cx="80648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Fonte: IBGE/PNAD-2015</a:t>
            </a:r>
          </a:p>
          <a:p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Elaboração: MF/SPREV/SRGPS/CGEPR</a:t>
            </a:r>
            <a:endParaRPr lang="pt-B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Espaço Reservado para Conteúdo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02725" y="2348880"/>
            <a:ext cx="5289315" cy="3176406"/>
          </a:xfrm>
          <a:prstGeom prst="rect">
            <a:avLst/>
          </a:prstGeom>
        </p:spPr>
      </p:pic>
      <p:pic>
        <p:nvPicPr>
          <p:cNvPr id="11" name="Espaço Reservado para Conteúdo 10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491902" y="2454852"/>
            <a:ext cx="5112852" cy="3070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90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6376" y="1145565"/>
            <a:ext cx="5386917" cy="834107"/>
          </a:xfrm>
        </p:spPr>
        <p:txBody>
          <a:bodyPr/>
          <a:lstStyle/>
          <a:p>
            <a:r>
              <a:rPr lang="pt-BR" sz="2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Taxa de ocupação por sexo – Brasil – 2015 – Em % </a:t>
            </a:r>
            <a:endParaRPr lang="pt-BR" sz="28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8163" y="776334"/>
            <a:ext cx="5389033" cy="1202337"/>
          </a:xfrm>
        </p:spPr>
        <p:txBody>
          <a:bodyPr/>
          <a:lstStyle/>
          <a:p>
            <a:r>
              <a:rPr lang="pt-BR" sz="2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Taxa de desemprego por sexo – Brasil – 2015 – Em % </a:t>
            </a:r>
            <a:endParaRPr lang="pt-BR" sz="28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911424" y="6045965"/>
            <a:ext cx="80648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Fonte: IBGE/PNAD-2015</a:t>
            </a:r>
          </a:p>
          <a:p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Elaboração: MF/SPREV/SRGPS/CGEPR</a:t>
            </a:r>
            <a:endParaRPr lang="pt-B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Conector reto 13"/>
          <p:cNvCxnSpPr/>
          <p:nvPr/>
        </p:nvCxnSpPr>
        <p:spPr>
          <a:xfrm>
            <a:off x="6013293" y="1052736"/>
            <a:ext cx="0" cy="54861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Espaço Reservado para Conteúdo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82818" y="2276872"/>
            <a:ext cx="5665605" cy="3402380"/>
          </a:xfrm>
          <a:prstGeom prst="rect">
            <a:avLst/>
          </a:prstGeom>
        </p:spPr>
      </p:pic>
      <p:pic>
        <p:nvPicPr>
          <p:cNvPr id="8" name="Espaço Reservado para Conteúdo 7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230802" y="2348880"/>
            <a:ext cx="5481822" cy="3292012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4511824" y="206084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Total 90,3%</a:t>
            </a:r>
            <a:endParaRPr lang="pt-BR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10366890" y="2005743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Total 9,7%</a:t>
            </a:r>
            <a:endParaRPr lang="pt-BR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78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6376" y="1145565"/>
            <a:ext cx="5386917" cy="834107"/>
          </a:xfrm>
        </p:spPr>
        <p:txBody>
          <a:bodyPr/>
          <a:lstStyle/>
          <a:p>
            <a:r>
              <a:rPr lang="pt-BR" sz="2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Distribuição da </a:t>
            </a:r>
            <a:r>
              <a:rPr lang="pt-BR" sz="2800" dirty="0" smtClean="0">
                <a:latin typeface="Arial Narrow" panose="020B0606020202030204" pitchFamily="34" charset="0"/>
              </a:rPr>
              <a:t>formalidade</a:t>
            </a:r>
            <a:r>
              <a:rPr lang="pt-BR" sz="2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por sexo – Brasil – 2015 – Em % </a:t>
            </a:r>
            <a:endParaRPr lang="pt-BR" sz="28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8163" y="776334"/>
            <a:ext cx="5389033" cy="1202337"/>
          </a:xfrm>
        </p:spPr>
        <p:txBody>
          <a:bodyPr/>
          <a:lstStyle/>
          <a:p>
            <a:r>
              <a:rPr lang="pt-BR" sz="2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Distribuição da </a:t>
            </a:r>
            <a:r>
              <a:rPr lang="pt-BR" sz="2800" dirty="0" smtClean="0">
                <a:latin typeface="Arial Narrow" panose="020B0606020202030204" pitchFamily="34" charset="0"/>
              </a:rPr>
              <a:t>informalidade</a:t>
            </a:r>
            <a:r>
              <a:rPr lang="pt-BR" sz="28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por sexo – Brasil – 2015 – Em %</a:t>
            </a:r>
            <a:endParaRPr lang="pt-BR" sz="28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911424" y="6045965"/>
            <a:ext cx="80648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Fonte: IBGE/PNAD-2015</a:t>
            </a:r>
          </a:p>
          <a:p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Elaboração: MF/SPREV/SRGPS/CGEPR</a:t>
            </a:r>
            <a:endParaRPr lang="pt-B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Conector reto 13"/>
          <p:cNvCxnSpPr/>
          <p:nvPr/>
        </p:nvCxnSpPr>
        <p:spPr>
          <a:xfrm>
            <a:off x="6013293" y="1052736"/>
            <a:ext cx="0" cy="54861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Espaço Reservado para Conteúdo 3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601421" y="2778800"/>
            <a:ext cx="4572396" cy="2743438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4367808" y="213285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Total 61,9%</a:t>
            </a:r>
            <a:endParaRPr lang="pt-BR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10240596" y="215953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Total 38,1%</a:t>
            </a:r>
            <a:endParaRPr lang="pt-BR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pic>
        <p:nvPicPr>
          <p:cNvPr id="15" name="Espaço Reservado para Conteúdo 14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016596" y="2778800"/>
            <a:ext cx="4572396" cy="2743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10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47328" y="712613"/>
            <a:ext cx="11953328" cy="988195"/>
          </a:xfrm>
        </p:spPr>
        <p:txBody>
          <a:bodyPr/>
          <a:lstStyle/>
          <a:p>
            <a:r>
              <a:rPr lang="pt-BR" sz="28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Evolução da proteção social da população ocupada por sexo – Brasil – 2015 </a:t>
            </a:r>
            <a:endParaRPr lang="pt-BR" sz="28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628800"/>
            <a:ext cx="10269317" cy="4459437"/>
          </a:xfrm>
          <a:prstGeom prst="rect">
            <a:avLst/>
          </a:prstGeom>
        </p:spPr>
      </p:pic>
      <p:sp>
        <p:nvSpPr>
          <p:cNvPr id="12" name="Retângulo 11"/>
          <p:cNvSpPr/>
          <p:nvPr/>
        </p:nvSpPr>
        <p:spPr>
          <a:xfrm>
            <a:off x="911424" y="6045965"/>
            <a:ext cx="80648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Fonte: IBGE/PNAD-2015</a:t>
            </a:r>
          </a:p>
          <a:p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Elaboração: MF/SPREV/SRGPS/CGEPR</a:t>
            </a:r>
            <a:endParaRPr lang="pt-B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8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191344" y="764704"/>
            <a:ext cx="11881320" cy="1143000"/>
          </a:xfrm>
        </p:spPr>
        <p:txBody>
          <a:bodyPr/>
          <a:lstStyle/>
          <a:p>
            <a:r>
              <a:rPr lang="pt-BR" sz="24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Distribuição das pessoas ocupadas, segundo o sexo e os grupos de atividade – Brasil – 2015 </a:t>
            </a:r>
            <a:endParaRPr lang="pt-BR" sz="24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AFE867-88E9-45CD-A8F2-8C5A1C5C18D2}" type="slidenum">
              <a:rPr lang="pt-BR" smtClean="0"/>
              <a:pPr>
                <a:defRPr/>
              </a:pPr>
              <a:t>8</a:t>
            </a:fld>
            <a:endParaRPr lang="pt-BR" dirty="0"/>
          </a:p>
        </p:txBody>
      </p:sp>
      <p:sp>
        <p:nvSpPr>
          <p:cNvPr id="11" name="Retângulo 10"/>
          <p:cNvSpPr/>
          <p:nvPr/>
        </p:nvSpPr>
        <p:spPr>
          <a:xfrm>
            <a:off x="911424" y="6045965"/>
            <a:ext cx="80648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Fonte: IBGE/PNAD-2015</a:t>
            </a:r>
          </a:p>
          <a:p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Elaboração: MF/SPREV/SRGPS/CGEPR</a:t>
            </a:r>
            <a:endParaRPr lang="pt-B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3" y="1752769"/>
            <a:ext cx="10657184" cy="4293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10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3B90E1-8CD9-4A04-9C5F-0A8B279D2E07}" type="slidenum">
              <a:rPr lang="pt-BR" smtClean="0"/>
              <a:pPr>
                <a:defRPr/>
              </a:pPr>
              <a:t>9</a:t>
            </a:fld>
            <a:endParaRPr lang="pt-BR"/>
          </a:p>
        </p:txBody>
      </p:sp>
      <p:sp>
        <p:nvSpPr>
          <p:cNvPr id="4" name="Título 7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143000"/>
          </a:xfrm>
        </p:spPr>
        <p:txBody>
          <a:bodyPr/>
          <a:lstStyle/>
          <a:p>
            <a:r>
              <a:rPr lang="pt-BR" sz="24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Distribuição das pessoas ocupadas, segundo o sexo e a posição na ocupação – Brasil – 2015 </a:t>
            </a:r>
            <a:endParaRPr lang="pt-BR" sz="24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911424" y="6045965"/>
            <a:ext cx="80648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Fonte: IBGE/PNAD-2015</a:t>
            </a:r>
          </a:p>
          <a:p>
            <a:r>
              <a:rPr lang="pt-B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Elaboração: MF/SPREV/SRGPS/CGEPR</a:t>
            </a:r>
            <a:endParaRPr lang="pt-B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7346699"/>
              </p:ext>
            </p:extLst>
          </p:nvPr>
        </p:nvGraphicFramePr>
        <p:xfrm>
          <a:off x="911424" y="1884364"/>
          <a:ext cx="1044116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1183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Azul Quente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7640</TotalTime>
  <Words>1321</Words>
  <Application>Microsoft Office PowerPoint</Application>
  <PresentationFormat>Personalizar</PresentationFormat>
  <Paragraphs>124</Paragraphs>
  <Slides>23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4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Evolução da proteção social da população ocupada por sexo – Brasil – 2015 </vt:lpstr>
      <vt:lpstr>Distribuição das pessoas ocupadas, segundo o sexo e os grupos de atividade – Brasil – 2015 </vt:lpstr>
      <vt:lpstr>Distribuição das pessoas ocupadas, segundo o sexo e a posição na ocupação – Brasil – 2015 </vt:lpstr>
      <vt:lpstr>Média de horas trabalhadas da população ocupada no trabalho principal, em tarefas domésticas e jornada total por sexo – 2015 – Brasil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Demografia</dc:title>
  <dc:creator>46163212134</dc:creator>
  <cp:lastModifiedBy>Silvana do Socorro Machado Rodrigues - MPS</cp:lastModifiedBy>
  <cp:revision>594</cp:revision>
  <cp:lastPrinted>2016-11-07T18:06:02Z</cp:lastPrinted>
  <dcterms:created xsi:type="dcterms:W3CDTF">2016-02-12T16:57:42Z</dcterms:created>
  <dcterms:modified xsi:type="dcterms:W3CDTF">2017-12-04T18:04:16Z</dcterms:modified>
</cp:coreProperties>
</file>